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"/>
  </p:notesMasterIdLst>
  <p:sldIdLst>
    <p:sldId id="359" r:id="rId2"/>
    <p:sldId id="360" r:id="rId3"/>
    <p:sldId id="358" r:id="rId4"/>
    <p:sldId id="361" r:id="rId5"/>
    <p:sldId id="362" r:id="rId6"/>
    <p:sldId id="363" r:id="rId7"/>
    <p:sldId id="364" r:id="rId8"/>
  </p:sldIdLst>
  <p:sldSz cx="12192000" cy="6858000"/>
  <p:notesSz cx="6858000" cy="9144000"/>
  <p:embeddedFontLst>
    <p:embeddedFont>
      <p:font typeface="DIN Condensed" panose="020B0604020202020204" charset="0"/>
      <p:regular r:id="rId10"/>
    </p:embeddedFont>
    <p:embeddedFont>
      <p:font typeface="DIN Condensed Light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" id="{16856A94-0F5C-D348-8D04-904D1A63BBFE}">
          <p14:sldIdLst>
            <p14:sldId id="359"/>
            <p14:sldId id="360"/>
            <p14:sldId id="358"/>
            <p14:sldId id="361"/>
            <p14:sldId id="362"/>
            <p14:sldId id="363"/>
            <p14:sldId id="3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5AF9947-F63F-DF13-FC90-23797884E02B}" name="Simona Mikalone" initials="SM" userId="S::Simona.Mikalone@oag.com::1f0435e8-96bb-4a72-a13f-04e7492953c1" providerId="AD"/>
  <p188:author id="{8649CA75-F512-0F44-0A9B-A118F270E37C}" name="Cook, Kelly (OAG)" initials="C(" userId="S::kelly.cook@oag.com::84cad65e-1910-4fa9-abc5-50eba140ae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2B3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301AF9-4154-45F1-8541-C0201A42ED96}" v="555" dt="2023-09-28T07:02:27.751"/>
  </p1510:revLst>
</p1510:revInfo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2" autoAdjust="0"/>
    <p:restoredTop sz="73678" autoAdjust="0"/>
  </p:normalViewPr>
  <p:slideViewPr>
    <p:cSldViewPr snapToGrid="0" snapToObjects="1">
      <p:cViewPr varScale="1">
        <p:scale>
          <a:sx n="117" d="100"/>
          <a:sy n="117" d="100"/>
        </p:scale>
        <p:origin x="2130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84AE929E-5C68-7D43-A1E5-7A53B98B1229}" type="datetimeFigureOut">
              <a:rPr lang="en-US" smtClean="0"/>
              <a:pPr/>
              <a:t>9/23/2024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C61EFDB-BE91-BB4A-9AD0-3C6797379C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664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1EFDB-BE91-BB4A-9AD0-3C6797379C9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619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1EFDB-BE91-BB4A-9AD0-3C6797379C9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95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1EFDB-BE91-BB4A-9AD0-3C6797379C9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818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1EFDB-BE91-BB4A-9AD0-3C6797379C9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81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1EFDB-BE91-BB4A-9AD0-3C6797379C9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99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1EFDB-BE91-BB4A-9AD0-3C6797379C9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00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1EFDB-BE91-BB4A-9AD0-3C6797379C9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10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Make Smarter Mo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B586EC-0634-4E4C-897C-E2FBF666E4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8BEAD7-32BB-3B44-A7BD-286FCD706E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3635640"/>
            <a:ext cx="3992252" cy="989462"/>
          </a:xfrm>
        </p:spPr>
        <p:txBody>
          <a:bodyPr anchor="b">
            <a:noAutofit/>
          </a:bodyPr>
          <a:lstStyle>
            <a:lvl1pPr algn="l">
              <a:lnSpc>
                <a:spcPct val="75000"/>
              </a:lnSpc>
              <a:defRPr sz="4000"/>
            </a:lvl1pPr>
          </a:lstStyle>
          <a:p>
            <a:r>
              <a:rPr lang="en-US" dirty="0"/>
              <a:t>CLICK TO HERE</a:t>
            </a:r>
            <a:br>
              <a:rPr lang="en-US" dirty="0"/>
            </a:br>
            <a:r>
              <a:rPr lang="en-US" dirty="0"/>
              <a:t>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F07FD-237E-1149-873E-A0BF9AE45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763" y="4505092"/>
            <a:ext cx="4594418" cy="8140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3D380-B87D-1A49-BCD2-090F172629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5636" y="427888"/>
            <a:ext cx="773996" cy="4865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3FDE43-B721-D24F-91B7-F384BE9985DD}"/>
              </a:ext>
            </a:extLst>
          </p:cNvPr>
          <p:cNvSpPr/>
          <p:nvPr userDrawn="1"/>
        </p:nvSpPr>
        <p:spPr>
          <a:xfrm>
            <a:off x="10120745" y="6367098"/>
            <a:ext cx="1567104" cy="160813"/>
          </a:xfrm>
          <a:prstGeom prst="rect">
            <a:avLst/>
          </a:prstGeom>
        </p:spPr>
        <p:txBody>
          <a:bodyPr wrap="square" lIns="0" tIns="0" rIns="0" bIns="0" numCol="1" spcCol="360000">
            <a:spAutoFit/>
          </a:bodyPr>
          <a:lstStyle/>
          <a:p>
            <a:pPr lvl="0" algn="r">
              <a:lnSpc>
                <a:spcPct val="70000"/>
              </a:lnSpc>
            </a:pPr>
            <a:r>
              <a:rPr lang="en-ZA" sz="1400" dirty="0">
                <a:latin typeface="DIN Condensed" panose="020B0606040000020204" pitchFamily="34" charset="77"/>
              </a:rPr>
              <a:t>MAKE SMARTER MOVES</a:t>
            </a:r>
          </a:p>
        </p:txBody>
      </p:sp>
    </p:spTree>
    <p:extLst>
      <p:ext uri="{BB962C8B-B14F-4D97-AF65-F5344CB8AC3E}">
        <p14:creationId xmlns:p14="http://schemas.microsoft.com/office/powerpoint/2010/main" val="375566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sic Layou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80FB5-0F7F-C349-95DE-207A95C17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3035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sic Layout - Title only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80FB5-0F7F-C349-95DE-207A95C17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63AD5-7A11-E94B-8CE0-BA455B6AB6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0414" y="450713"/>
            <a:ext cx="827085" cy="4631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A2B532-1B8E-D544-91B3-B84492335B80}"/>
              </a:ext>
            </a:extLst>
          </p:cNvPr>
          <p:cNvSpPr/>
          <p:nvPr userDrawn="1"/>
        </p:nvSpPr>
        <p:spPr>
          <a:xfrm>
            <a:off x="10120745" y="6367098"/>
            <a:ext cx="1567104" cy="160813"/>
          </a:xfrm>
          <a:prstGeom prst="rect">
            <a:avLst/>
          </a:prstGeom>
        </p:spPr>
        <p:txBody>
          <a:bodyPr wrap="square" lIns="0" tIns="0" rIns="0" bIns="0" numCol="1" spcCol="360000">
            <a:spAutoFit/>
          </a:bodyPr>
          <a:lstStyle/>
          <a:p>
            <a:pPr lvl="0" algn="r">
              <a:lnSpc>
                <a:spcPct val="70000"/>
              </a:lnSpc>
            </a:pPr>
            <a:r>
              <a:rPr lang="en-ZA" sz="1400" dirty="0">
                <a:solidFill>
                  <a:schemeClr val="bg1"/>
                </a:solidFill>
                <a:latin typeface="DIN Condensed" panose="020B0606040000020204" pitchFamily="34" charset="77"/>
              </a:rPr>
              <a:t>MAKE SMARTER MOVES</a:t>
            </a:r>
          </a:p>
        </p:txBody>
      </p:sp>
    </p:spTree>
    <p:extLst>
      <p:ext uri="{BB962C8B-B14F-4D97-AF65-F5344CB8AC3E}">
        <p14:creationId xmlns:p14="http://schemas.microsoft.com/office/powerpoint/2010/main" val="30808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 - Title only Blac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80FB5-0F7F-C349-95DE-207A95C17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3311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asic Layout - Brand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006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asic Layout - Brand only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BA761-2738-CB43-B492-2BFF6FE41D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0414" y="450713"/>
            <a:ext cx="827085" cy="4631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5D00E9-B1C4-364B-A68C-19FE1293CD29}"/>
              </a:ext>
            </a:extLst>
          </p:cNvPr>
          <p:cNvSpPr/>
          <p:nvPr userDrawn="1"/>
        </p:nvSpPr>
        <p:spPr>
          <a:xfrm>
            <a:off x="10120745" y="6367098"/>
            <a:ext cx="1567104" cy="160813"/>
          </a:xfrm>
          <a:prstGeom prst="rect">
            <a:avLst/>
          </a:prstGeom>
        </p:spPr>
        <p:txBody>
          <a:bodyPr wrap="square" lIns="0" tIns="0" rIns="0" bIns="0" numCol="1" spcCol="360000">
            <a:spAutoFit/>
          </a:bodyPr>
          <a:lstStyle/>
          <a:p>
            <a:pPr lvl="0" algn="r">
              <a:lnSpc>
                <a:spcPct val="70000"/>
              </a:lnSpc>
            </a:pPr>
            <a:r>
              <a:rPr lang="en-ZA" sz="1400" dirty="0">
                <a:solidFill>
                  <a:schemeClr val="bg1"/>
                </a:solidFill>
                <a:latin typeface="DIN Condensed" panose="020B0606040000020204" pitchFamily="34" charset="77"/>
              </a:rPr>
              <a:t>MAKE SMARTER MOVES</a:t>
            </a:r>
          </a:p>
        </p:txBody>
      </p:sp>
    </p:spTree>
    <p:extLst>
      <p:ext uri="{BB962C8B-B14F-4D97-AF65-F5344CB8AC3E}">
        <p14:creationId xmlns:p14="http://schemas.microsoft.com/office/powerpoint/2010/main" val="2889431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asic Layout - Brand only 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510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r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EAD7-32BB-3B44-A7BD-286FCD706E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813" y="4071482"/>
            <a:ext cx="9378291" cy="2387600"/>
          </a:xfrm>
        </p:spPr>
        <p:txBody>
          <a:bodyPr lIns="0" anchor="b">
            <a:noAutofit/>
          </a:bodyPr>
          <a:lstStyle>
            <a:lvl1pPr algn="l">
              <a:lnSpc>
                <a:spcPct val="70000"/>
              </a:lnSpc>
              <a:defRPr sz="11500" spc="-3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F07FD-237E-1149-873E-A0BF9AE45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873" y="701039"/>
            <a:ext cx="2052914" cy="207011"/>
          </a:xfrm>
        </p:spPr>
        <p:txBody>
          <a:bodyPr lIns="0">
            <a:noAutofit/>
          </a:bodyPr>
          <a:lstStyle>
            <a:lvl1pPr marL="0" indent="0" algn="l">
              <a:spcBef>
                <a:spcPts val="0"/>
              </a:spcBef>
              <a:buNone/>
              <a:defRPr lang="en-GB" sz="14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9439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Stream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EAD7-32BB-3B44-A7BD-286FCD706E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799" y="4071482"/>
            <a:ext cx="9355990" cy="2387600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US" sz="11500" b="1" kern="1200" spc="-300" dirty="0">
                <a:solidFill>
                  <a:schemeClr val="accent2"/>
                </a:solidFill>
                <a:latin typeface="DIN Condensed Light" panose="020B0506040000020204" pitchFamily="34" charset="77"/>
                <a:ea typeface="DIN Condensed Light" panose="020B0506040000020204" pitchFamily="34" charset="77"/>
                <a:cs typeface="+mj-cs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F07FD-237E-1149-873E-A0BF9AE45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858" y="700001"/>
            <a:ext cx="2052914" cy="208049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buFontTx/>
              <a:buNone/>
              <a:defRPr lang="en-US" sz="14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ECB943-A1A4-054A-9EC9-D3C28C93A3A1}"/>
              </a:ext>
            </a:extLst>
          </p:cNvPr>
          <p:cNvSpPr txBox="1"/>
          <p:nvPr userDrawn="1"/>
        </p:nvSpPr>
        <p:spPr>
          <a:xfrm>
            <a:off x="11244263" y="2614613"/>
            <a:ext cx="0" cy="0"/>
          </a:xfrm>
          <a:prstGeom prst="rect">
            <a:avLst/>
          </a:prstGeom>
        </p:spPr>
        <p:txBody>
          <a:bodyPr wrap="none" lIns="0" rtlCol="0" anchor="t">
            <a:noAutofit/>
          </a:bodyPr>
          <a:lstStyle/>
          <a:p>
            <a:pPr algn="l"/>
            <a:endParaRPr lang="en-US" b="0" i="0" dirty="0">
              <a:solidFill>
                <a:srgbClr val="08090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030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De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EAD7-32BB-3B44-A7BD-286FCD706E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800" y="4070443"/>
            <a:ext cx="9300233" cy="2387600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US" sz="11500" b="1" kern="1200" spc="-300" dirty="0">
                <a:solidFill>
                  <a:schemeClr val="accent2"/>
                </a:solidFill>
                <a:latin typeface="DIN Condensed Light" panose="020B0506040000020204" pitchFamily="34" charset="77"/>
                <a:ea typeface="DIN Condensed Light" panose="020B0506040000020204" pitchFamily="34" charset="77"/>
                <a:cs typeface="+mj-cs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F07FD-237E-1149-873E-A0BF9AE45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858" y="693854"/>
            <a:ext cx="2052914" cy="21419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buFontTx/>
              <a:buNone/>
              <a:defRPr lang="en-US" sz="14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311750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E1C7-B794-274A-BC40-838382A5C5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914" y="3595494"/>
            <a:ext cx="10515600" cy="2852737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US" sz="11500" b="1" kern="1200" spc="-300" dirty="0">
                <a:solidFill>
                  <a:schemeClr val="bg1"/>
                </a:solidFill>
                <a:latin typeface="DIN Condensed Light" panose="020B0506040000020204" pitchFamily="34" charset="77"/>
                <a:ea typeface="DIN Condensed Light" panose="020B0506040000020204" pitchFamily="34" charset="77"/>
                <a:cs typeface="+mj-cs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3AF19CF-AD04-BD49-AF62-602569A91D5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82848" y="693854"/>
            <a:ext cx="2052914" cy="21419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buFontTx/>
              <a:buNone/>
              <a:defRPr lang="en-US" sz="14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73284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E1C7-B794-274A-BC40-838382A5C5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924" y="3595494"/>
            <a:ext cx="10515600" cy="2852737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US" sz="11500" b="1" kern="1200" spc="-300" dirty="0">
                <a:solidFill>
                  <a:schemeClr val="bg1"/>
                </a:solidFill>
                <a:latin typeface="DIN Condensed Light" panose="020B0506040000020204" pitchFamily="34" charset="77"/>
                <a:ea typeface="DIN Condensed Light" panose="020B0506040000020204" pitchFamily="34" charset="77"/>
                <a:cs typeface="+mj-cs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3AF19CF-AD04-BD49-AF62-602569A91D5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67858" y="693854"/>
            <a:ext cx="2052914" cy="21419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buFontTx/>
              <a:buNone/>
              <a:defRPr lang="en-US" sz="1400" b="0" i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4669C-4FDB-7E4D-A896-93C55D40A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0414" y="450713"/>
            <a:ext cx="827085" cy="4631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F19B44-BC8C-ED46-AB44-6A7B3C4F3D30}"/>
              </a:ext>
            </a:extLst>
          </p:cNvPr>
          <p:cNvSpPr/>
          <p:nvPr userDrawn="1"/>
        </p:nvSpPr>
        <p:spPr>
          <a:xfrm>
            <a:off x="10120745" y="6367098"/>
            <a:ext cx="1567104" cy="160813"/>
          </a:xfrm>
          <a:prstGeom prst="rect">
            <a:avLst/>
          </a:prstGeom>
        </p:spPr>
        <p:txBody>
          <a:bodyPr wrap="square" lIns="0" tIns="0" rIns="0" bIns="0" numCol="1" spcCol="360000">
            <a:spAutoFit/>
          </a:bodyPr>
          <a:lstStyle/>
          <a:p>
            <a:pPr lvl="0" algn="r">
              <a:lnSpc>
                <a:spcPct val="70000"/>
              </a:lnSpc>
            </a:pPr>
            <a:r>
              <a:rPr lang="en-ZA" sz="1400" dirty="0">
                <a:solidFill>
                  <a:schemeClr val="bg1"/>
                </a:solidFill>
                <a:latin typeface="DIN Condensed" panose="020B0606040000020204" pitchFamily="34" charset="77"/>
              </a:rPr>
              <a:t>MAKE SMARTER MOVES</a:t>
            </a:r>
          </a:p>
        </p:txBody>
      </p:sp>
    </p:spTree>
    <p:extLst>
      <p:ext uri="{BB962C8B-B14F-4D97-AF65-F5344CB8AC3E}">
        <p14:creationId xmlns:p14="http://schemas.microsoft.com/office/powerpoint/2010/main" val="849157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E1C7-B794-274A-BC40-838382A5C5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924" y="3595494"/>
            <a:ext cx="10515600" cy="2852737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US" sz="11500" b="1" kern="1200" spc="-300" dirty="0">
                <a:solidFill>
                  <a:schemeClr val="tx1"/>
                </a:solidFill>
                <a:latin typeface="DIN Condensed Light" panose="020B0506040000020204" pitchFamily="34" charset="77"/>
                <a:ea typeface="DIN Condensed Light" panose="020B0506040000020204" pitchFamily="34" charset="77"/>
                <a:cs typeface="+mj-cs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3AF19CF-AD04-BD49-AF62-602569A91D5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67858" y="693854"/>
            <a:ext cx="2052914" cy="21419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buFontTx/>
              <a:buNone/>
              <a:defRPr lang="en-US" sz="14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9120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c layou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2511-ABD3-D64F-82C8-EEBEA3D11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F29C3-7548-F94F-8FF5-252E9D35EF01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  <p:extLst>
      <p:ext uri="{BB962C8B-B14F-4D97-AF65-F5344CB8AC3E}">
        <p14:creationId xmlns:p14="http://schemas.microsoft.com/office/powerpoint/2010/main" val="3016424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asic Layout - Title and Content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453E-BF47-BC41-A120-DAB60EBBF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CA4F5-9D95-7D41-9BBC-00F10F505F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66762" y="1628775"/>
            <a:ext cx="5108576" cy="4392613"/>
          </a:xfrm>
        </p:spPr>
        <p:txBody>
          <a:bodyPr>
            <a:noAutofit/>
          </a:bodyPr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AF9C5-8812-5045-82FF-51FD69A1D8A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00762" y="1628775"/>
            <a:ext cx="5108576" cy="4392613"/>
          </a:xfrm>
        </p:spPr>
        <p:txBody>
          <a:bodyPr>
            <a:noAutofit/>
          </a:bodyPr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  <p:extLst>
      <p:ext uri="{BB962C8B-B14F-4D97-AF65-F5344CB8AC3E}">
        <p14:creationId xmlns:p14="http://schemas.microsoft.com/office/powerpoint/2010/main" val="229504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A6DC2D-0A14-3549-A70D-5968DC072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571317"/>
            <a:ext cx="10442575" cy="75145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E915D-6F8A-3243-AD0C-21F4FE5A8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762" y="1642369"/>
            <a:ext cx="10442575" cy="437901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C007E-0E3B-C14E-B7A5-7CEF16D5E195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925636" y="427888"/>
            <a:ext cx="773996" cy="4865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29BAC1-EB57-4F4E-A07E-7DEE75E714B7}"/>
              </a:ext>
            </a:extLst>
          </p:cNvPr>
          <p:cNvSpPr/>
          <p:nvPr userDrawn="1"/>
        </p:nvSpPr>
        <p:spPr>
          <a:xfrm>
            <a:off x="10120745" y="6367098"/>
            <a:ext cx="1567104" cy="160813"/>
          </a:xfrm>
          <a:prstGeom prst="rect">
            <a:avLst/>
          </a:prstGeom>
        </p:spPr>
        <p:txBody>
          <a:bodyPr wrap="square" lIns="0" tIns="0" rIns="0" bIns="0" numCol="1" spcCol="360000">
            <a:spAutoFit/>
          </a:bodyPr>
          <a:lstStyle/>
          <a:p>
            <a:pPr lvl="0" algn="r">
              <a:lnSpc>
                <a:spcPct val="70000"/>
              </a:lnSpc>
            </a:pPr>
            <a:r>
              <a:rPr lang="en-ZA" sz="1400" dirty="0">
                <a:latin typeface="DIN Condensed" panose="020B0606040000020204" pitchFamily="34" charset="77"/>
              </a:rPr>
              <a:t>MAKE SMARTER MOVES</a:t>
            </a:r>
          </a:p>
        </p:txBody>
      </p:sp>
    </p:spTree>
    <p:extLst>
      <p:ext uri="{BB962C8B-B14F-4D97-AF65-F5344CB8AC3E}">
        <p14:creationId xmlns:p14="http://schemas.microsoft.com/office/powerpoint/2010/main" val="3373917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51" r:id="rId5"/>
    <p:sldLayoutId id="2147483659" r:id="rId6"/>
    <p:sldLayoutId id="2147483660" r:id="rId7"/>
    <p:sldLayoutId id="2147483650" r:id="rId8"/>
    <p:sldLayoutId id="2147483652" r:id="rId9"/>
    <p:sldLayoutId id="2147483654" r:id="rId10"/>
    <p:sldLayoutId id="2147483663" r:id="rId11"/>
    <p:sldLayoutId id="2147483664" r:id="rId12"/>
    <p:sldLayoutId id="2147483655" r:id="rId13"/>
    <p:sldLayoutId id="2147483661" r:id="rId14"/>
    <p:sldLayoutId id="2147483662" r:id="rId15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b="1" kern="1200">
          <a:solidFill>
            <a:schemeClr val="tx1"/>
          </a:solidFill>
          <a:latin typeface="DIN Condensed Light" panose="020B0506040000020204" pitchFamily="34" charset="77"/>
          <a:ea typeface="DIN Condensed Light" panose="020B0506040000020204" pitchFamily="34" charset="7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000"/>
        </a:spcBef>
        <a:buFontTx/>
        <a:buBlip>
          <a:blip r:embed="rId18"/>
        </a:buBlip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5000"/>
        </a:lnSpc>
        <a:spcBef>
          <a:spcPts val="500"/>
        </a:spcBef>
        <a:buFontTx/>
        <a:buBlip>
          <a:blip r:embed="rId18"/>
        </a:buBlip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5000"/>
        </a:lnSpc>
        <a:spcBef>
          <a:spcPts val="500"/>
        </a:spcBef>
        <a:buFontTx/>
        <a:buBlip>
          <a:blip r:embed="rId18"/>
        </a:buBlip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5000"/>
        </a:lnSpc>
        <a:spcBef>
          <a:spcPts val="500"/>
        </a:spcBef>
        <a:buFontTx/>
        <a:buBlip>
          <a:blip r:embed="rId18"/>
        </a:buBlip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5000"/>
        </a:lnSpc>
        <a:spcBef>
          <a:spcPts val="500"/>
        </a:spcBef>
        <a:buFontTx/>
        <a:buBlip>
          <a:blip r:embed="rId18"/>
        </a:buBlip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483" userDrawn="1">
          <p15:clr>
            <a:srgbClr val="F26B43"/>
          </p15:clr>
        </p15:guide>
        <p15:guide id="3" orient="horz" pos="3793" userDrawn="1">
          <p15:clr>
            <a:srgbClr val="F26B43"/>
          </p15:clr>
        </p15:guide>
        <p15:guide id="4" pos="7061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D7D215-B958-2842-BFFF-F787F058D6B4}"/>
              </a:ext>
            </a:extLst>
          </p:cNvPr>
          <p:cNvSpPr/>
          <p:nvPr/>
        </p:nvSpPr>
        <p:spPr>
          <a:xfrm>
            <a:off x="6463875" y="1515303"/>
            <a:ext cx="5612512" cy="3891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Software engineers team lead</a:t>
            </a:r>
            <a:r>
              <a:rPr lang="lt-LT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@OAG</a:t>
            </a:r>
          </a:p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Co-author of „C# Workshop“.</a:t>
            </a:r>
          </a:p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Created ~100 programming lessons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Almantas Karpavičius)</a:t>
            </a:r>
          </a:p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Created 2 programing bootcamps CSharp-From-Zero-To-Hero-v2.</a:t>
            </a:r>
          </a:p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Public speaker: Build Stuff,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TestCon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SEETEST.</a:t>
            </a:r>
          </a:p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D9B8BF4-1173-3646-9E7A-0806709A32B0}"/>
              </a:ext>
            </a:extLst>
          </p:cNvPr>
          <p:cNvSpPr txBox="1">
            <a:spLocks/>
          </p:cNvSpPr>
          <p:nvPr/>
        </p:nvSpPr>
        <p:spPr>
          <a:xfrm>
            <a:off x="222854" y="4028048"/>
            <a:ext cx="5855380" cy="2757154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US" sz="11500" b="1" kern="1200" spc="-300" dirty="0">
                <a:solidFill>
                  <a:schemeClr val="accent2"/>
                </a:solidFill>
                <a:latin typeface="DIN Condensed Light" panose="020B0506040000020204" pitchFamily="34" charset="77"/>
                <a:ea typeface="DIN Condensed Light" panose="020B0506040000020204" pitchFamily="34" charset="77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What do I do?</a:t>
            </a:r>
            <a:endParaRPr lang="en-GB" sz="8000" dirty="0">
              <a:solidFill>
                <a:schemeClr val="bg1"/>
              </a:solidFill>
            </a:endParaRPr>
          </a:p>
        </p:txBody>
      </p:sp>
      <p:pic>
        <p:nvPicPr>
          <p:cNvPr id="5" name="Picture 4" descr="A plane flying in the sky&#10;&#10;Description automatically generated">
            <a:extLst>
              <a:ext uri="{FF2B5EF4-FFF2-40B4-BE49-F238E27FC236}">
                <a16:creationId xmlns:a16="http://schemas.microsoft.com/office/drawing/2014/main" id="{BDE91B92-B2CA-99BB-B1B7-E8FA327D7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171701"/>
            <a:ext cx="5159829" cy="9029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31BF5-9255-1E22-C3D3-253B39ECDEB9}"/>
              </a:ext>
            </a:extLst>
          </p:cNvPr>
          <p:cNvSpPr txBox="1"/>
          <p:nvPr/>
        </p:nvSpPr>
        <p:spPr>
          <a:xfrm>
            <a:off x="469259" y="4000500"/>
            <a:ext cx="45814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highlight>
                  <a:srgbClr val="FFFFFF"/>
                </a:highlight>
                <a:latin typeface="DIN Condensed Light" panose="020B0604020202020204" charset="0"/>
                <a:ea typeface="DIN Condensed Light" panose="020B0604020202020204" charset="0"/>
                <a:cs typeface="Arial" panose="020B0604020202020204" pitchFamily="34" charset="0"/>
              </a:rPr>
              <a:t>Almantas </a:t>
            </a:r>
            <a:r>
              <a:rPr lang="en-US" sz="4800" b="1" dirty="0" err="1">
                <a:highlight>
                  <a:srgbClr val="FFFFFF"/>
                </a:highlight>
                <a:latin typeface="DIN Condensed Light" panose="020B0604020202020204" charset="0"/>
                <a:ea typeface="DIN Condensed Light" panose="020B0604020202020204" charset="0"/>
                <a:cs typeface="Arial" panose="020B0604020202020204" pitchFamily="34" charset="0"/>
              </a:rPr>
              <a:t>Karpavi</a:t>
            </a:r>
            <a:r>
              <a:rPr lang="lt-LT" sz="4800" b="1" dirty="0">
                <a:highlight>
                  <a:srgbClr val="FFFFFF"/>
                </a:highlight>
                <a:latin typeface="DIN Condensed Light" panose="020B0604020202020204" charset="0"/>
                <a:ea typeface="DIN Condensed Light" panose="020B0604020202020204" charset="0"/>
                <a:cs typeface="Arial" panose="020B0604020202020204" pitchFamily="34" charset="0"/>
              </a:rPr>
              <a:t>čius</a:t>
            </a:r>
            <a:endParaRPr lang="en-UK" sz="4800" b="1" dirty="0">
              <a:highlight>
                <a:srgbClr val="FFFFFF"/>
              </a:highlight>
              <a:latin typeface="DIN Condensed Light" panose="020B0604020202020204" charset="0"/>
              <a:ea typeface="DIN Condensed Light" panose="020B0604020202020204" charset="0"/>
            </a:endParaRPr>
          </a:p>
        </p:txBody>
      </p:sp>
      <p:pic>
        <p:nvPicPr>
          <p:cNvPr id="7" name="Picture 2" descr="OAG Flight Guide Worldwide">
            <a:extLst>
              <a:ext uri="{FF2B5EF4-FFF2-40B4-BE49-F238E27FC236}">
                <a16:creationId xmlns:a16="http://schemas.microsoft.com/office/drawing/2014/main" id="{D0175AB7-1E87-4735-FFBE-9900AAFFE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9" y="993775"/>
            <a:ext cx="3657600" cy="124777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19171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D7D215-B958-2842-BFFF-F787F058D6B4}"/>
              </a:ext>
            </a:extLst>
          </p:cNvPr>
          <p:cNvSpPr/>
          <p:nvPr/>
        </p:nvSpPr>
        <p:spPr>
          <a:xfrm>
            <a:off x="6463875" y="1515303"/>
            <a:ext cx="5612512" cy="4593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OAG is a leading data provider for aviation.</a:t>
            </a:r>
          </a:p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 manage a team of 3 dev</a:t>
            </a:r>
            <a:r>
              <a:rPr lang="lt-LT" sz="2400" dirty="0">
                <a:latin typeface="Arial" panose="020B0604020202020204" pitchFamily="34" charset="0"/>
                <a:cs typeface="Arial" panose="020B0604020202020204" pitchFamily="34" charset="0"/>
              </a:rPr>
              <a:t>eloper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 and 2 testers.</a:t>
            </a:r>
          </a:p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My team is responsible for data streaming.</a:t>
            </a:r>
          </a:p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deal with 100M flight updates sent daily.</a:t>
            </a:r>
          </a:p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lt-LT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.NET (C#), Java (Spring),</a:t>
            </a:r>
            <a:r>
              <a:rPr lang="lt-LT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Azure.</a:t>
            </a:r>
          </a:p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50% management, 50% development.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D9B8BF4-1173-3646-9E7A-0806709A32B0}"/>
              </a:ext>
            </a:extLst>
          </p:cNvPr>
          <p:cNvSpPr txBox="1">
            <a:spLocks/>
          </p:cNvSpPr>
          <p:nvPr/>
        </p:nvSpPr>
        <p:spPr>
          <a:xfrm>
            <a:off x="222854" y="4028048"/>
            <a:ext cx="5855380" cy="2757154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US" sz="11500" b="1" kern="1200" spc="-300" dirty="0">
                <a:solidFill>
                  <a:schemeClr val="accent2"/>
                </a:solidFill>
                <a:latin typeface="DIN Condensed Light" panose="020B0506040000020204" pitchFamily="34" charset="77"/>
                <a:ea typeface="DIN Condensed Light" panose="020B0506040000020204" pitchFamily="34" charset="77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What do I do?</a:t>
            </a:r>
            <a:endParaRPr lang="en-GB" sz="8000" dirty="0">
              <a:solidFill>
                <a:schemeClr val="bg1"/>
              </a:solidFill>
            </a:endParaRPr>
          </a:p>
        </p:txBody>
      </p:sp>
      <p:pic>
        <p:nvPicPr>
          <p:cNvPr id="5" name="Picture 4" descr="A plane flying in the sky&#10;&#10;Description automatically generated">
            <a:extLst>
              <a:ext uri="{FF2B5EF4-FFF2-40B4-BE49-F238E27FC236}">
                <a16:creationId xmlns:a16="http://schemas.microsoft.com/office/drawing/2014/main" id="{BDE91B92-B2CA-99BB-B1B7-E8FA327D7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171701"/>
            <a:ext cx="5159829" cy="9029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31BF5-9255-1E22-C3D3-253B39ECDEB9}"/>
              </a:ext>
            </a:extLst>
          </p:cNvPr>
          <p:cNvSpPr txBox="1"/>
          <p:nvPr/>
        </p:nvSpPr>
        <p:spPr>
          <a:xfrm>
            <a:off x="469259" y="4000500"/>
            <a:ext cx="45814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sz="4800" b="1" dirty="0">
                <a:highlight>
                  <a:srgbClr val="FFFFFF"/>
                </a:highlight>
                <a:latin typeface="DIN Condensed Light" panose="020B0604020202020204" charset="0"/>
                <a:ea typeface="DIN Condensed Light" panose="020B0604020202020204" charset="0"/>
                <a:cs typeface="Arial" panose="020B0604020202020204" pitchFamily="34" charset="0"/>
              </a:rPr>
              <a:t>What do I do?</a:t>
            </a:r>
            <a:endParaRPr lang="en-UK" sz="4800" b="1" dirty="0">
              <a:highlight>
                <a:srgbClr val="FFFFFF"/>
              </a:highlight>
              <a:latin typeface="DIN Condensed Light" panose="020B0604020202020204" charset="0"/>
              <a:ea typeface="DIN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285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D7D215-B958-2842-BFFF-F787F058D6B4}"/>
              </a:ext>
            </a:extLst>
          </p:cNvPr>
          <p:cNvSpPr/>
          <p:nvPr/>
        </p:nvSpPr>
        <p:spPr>
          <a:xfrm>
            <a:off x="6463875" y="1515303"/>
            <a:ext cx="5612512" cy="2535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Found internship from </a:t>
            </a:r>
            <a:r>
              <a:rPr lang="lt-LT" sz="2400" dirty="0">
                <a:latin typeface="Arial" panose="020B0604020202020204" pitchFamily="34" charset="0"/>
                <a:cs typeface="Arial" panose="020B0604020202020204" pitchFamily="34" charset="0"/>
              </a:rPr>
              <a:t>an add in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Facebook – was quite easy to join.</a:t>
            </a:r>
            <a:endParaRPr lang="lt-L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2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lt-LT" sz="2000" dirty="0">
                <a:latin typeface="Arial" panose="020B0604020202020204" pitchFamily="34" charset="0"/>
                <a:cs typeface="Arial" panose="020B0604020202020204" pitchFamily="34" charset="0"/>
              </a:rPr>
              <a:t>The internship ended up being unpaid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the first job – had to send 10 CVs:</a:t>
            </a:r>
          </a:p>
          <a:p>
            <a:pPr marL="685800" lvl="2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- 1 invitation to interview</a:t>
            </a:r>
          </a:p>
          <a:p>
            <a:pPr marL="685800" lvl="2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- accepted and got the offer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D9B8BF4-1173-3646-9E7A-0806709A32B0}"/>
              </a:ext>
            </a:extLst>
          </p:cNvPr>
          <p:cNvSpPr txBox="1">
            <a:spLocks/>
          </p:cNvSpPr>
          <p:nvPr/>
        </p:nvSpPr>
        <p:spPr>
          <a:xfrm>
            <a:off x="250068" y="4028048"/>
            <a:ext cx="5855380" cy="2757154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US" sz="11500" b="1" kern="1200" spc="-300" dirty="0">
                <a:solidFill>
                  <a:schemeClr val="accent2"/>
                </a:solidFill>
                <a:latin typeface="DIN Condensed Light" panose="020B0506040000020204" pitchFamily="34" charset="77"/>
                <a:ea typeface="DIN Condensed Light" panose="020B0506040000020204" pitchFamily="34" charset="77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What do I do?</a:t>
            </a:r>
            <a:endParaRPr lang="en-GB" sz="8000" dirty="0">
              <a:solidFill>
                <a:schemeClr val="bg1"/>
              </a:solidFill>
            </a:endParaRPr>
          </a:p>
        </p:txBody>
      </p:sp>
      <p:pic>
        <p:nvPicPr>
          <p:cNvPr id="9" name="Picture 8" descr="A paper plane in the sky&#10;&#10;Description automatically generated">
            <a:extLst>
              <a:ext uri="{FF2B5EF4-FFF2-40B4-BE49-F238E27FC236}">
                <a16:creationId xmlns:a16="http://schemas.microsoft.com/office/drawing/2014/main" id="{31C0A7AD-107A-BF89-30D7-86B0E50A9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243138"/>
            <a:ext cx="5200650" cy="9101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31BF5-9255-1E22-C3D3-253B39ECDEB9}"/>
              </a:ext>
            </a:extLst>
          </p:cNvPr>
          <p:cNvSpPr txBox="1"/>
          <p:nvPr/>
        </p:nvSpPr>
        <p:spPr>
          <a:xfrm>
            <a:off x="763172" y="3034059"/>
            <a:ext cx="41045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sz="4800" b="1" dirty="0">
                <a:highlight>
                  <a:srgbClr val="FFFFFF"/>
                </a:highlight>
                <a:latin typeface="DIN Condensed Light" panose="020B0604020202020204" charset="0"/>
                <a:ea typeface="DIN Condensed Light" panose="020B0604020202020204" charset="0"/>
                <a:cs typeface="Arial" panose="020B0604020202020204" pitchFamily="34" charset="0"/>
              </a:rPr>
              <a:t>First Job Search</a:t>
            </a:r>
          </a:p>
        </p:txBody>
      </p:sp>
    </p:spTree>
    <p:extLst>
      <p:ext uri="{BB962C8B-B14F-4D97-AF65-F5344CB8AC3E}">
        <p14:creationId xmlns:p14="http://schemas.microsoft.com/office/powerpoint/2010/main" val="2880261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D7D215-B958-2842-BFFF-F787F058D6B4}"/>
              </a:ext>
            </a:extLst>
          </p:cNvPr>
          <p:cNvSpPr/>
          <p:nvPr/>
        </p:nvSpPr>
        <p:spPr>
          <a:xfrm>
            <a:off x="6463875" y="1515303"/>
            <a:ext cx="5612512" cy="2454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lt-LT" sz="2400" dirty="0">
                <a:latin typeface="Arial" panose="020B0604020202020204" pitchFamily="34" charset="0"/>
                <a:cs typeface="Arial" panose="020B0604020202020204" pitchFamily="34" charset="0"/>
              </a:rPr>
              <a:t>Later,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recruiters would contact me through LinkedIn.</a:t>
            </a:r>
          </a:p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the 3rd job (mid), </a:t>
            </a:r>
            <a:r>
              <a:rPr lang="lt-LT" sz="2400" dirty="0">
                <a:latin typeface="Arial" panose="020B0604020202020204" pitchFamily="34" charset="0"/>
                <a:cs typeface="Arial" panose="020B0604020202020204" pitchFamily="34" charset="0"/>
              </a:rPr>
              <a:t>went to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4 interviews, got 3 offers.</a:t>
            </a:r>
          </a:p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the 4th job (lead), </a:t>
            </a:r>
            <a:r>
              <a:rPr lang="lt-LT" sz="2400" dirty="0">
                <a:latin typeface="Arial" panose="020B0604020202020204" pitchFamily="34" charset="0"/>
                <a:cs typeface="Arial" panose="020B0604020202020204" pitchFamily="34" charset="0"/>
              </a:rPr>
              <a:t>went to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3 interviews, got 3 offers.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D9B8BF4-1173-3646-9E7A-0806709A32B0}"/>
              </a:ext>
            </a:extLst>
          </p:cNvPr>
          <p:cNvSpPr txBox="1">
            <a:spLocks/>
          </p:cNvSpPr>
          <p:nvPr/>
        </p:nvSpPr>
        <p:spPr>
          <a:xfrm>
            <a:off x="250068" y="4028048"/>
            <a:ext cx="5855380" cy="2757154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US" sz="11500" b="1" kern="1200" spc="-300" dirty="0">
                <a:solidFill>
                  <a:schemeClr val="accent2"/>
                </a:solidFill>
                <a:latin typeface="DIN Condensed Light" panose="020B0506040000020204" pitchFamily="34" charset="77"/>
                <a:ea typeface="DIN Condensed Light" panose="020B0506040000020204" pitchFamily="34" charset="77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What do I do?</a:t>
            </a:r>
            <a:endParaRPr lang="en-GB" sz="8000" dirty="0">
              <a:solidFill>
                <a:schemeClr val="bg1"/>
              </a:solidFill>
            </a:endParaRPr>
          </a:p>
        </p:txBody>
      </p:sp>
      <p:pic>
        <p:nvPicPr>
          <p:cNvPr id="9" name="Picture 8" descr="A paper plane in the sky&#10;&#10;Description automatically generated">
            <a:extLst>
              <a:ext uri="{FF2B5EF4-FFF2-40B4-BE49-F238E27FC236}">
                <a16:creationId xmlns:a16="http://schemas.microsoft.com/office/drawing/2014/main" id="{31C0A7AD-107A-BF89-30D7-86B0E50A9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243138"/>
            <a:ext cx="5200650" cy="9101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31BF5-9255-1E22-C3D3-253B39ECDEB9}"/>
              </a:ext>
            </a:extLst>
          </p:cNvPr>
          <p:cNvSpPr txBox="1"/>
          <p:nvPr/>
        </p:nvSpPr>
        <p:spPr>
          <a:xfrm>
            <a:off x="763172" y="3034059"/>
            <a:ext cx="41045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sz="4800" b="1" dirty="0">
                <a:highlight>
                  <a:srgbClr val="FFFFFF"/>
                </a:highlight>
                <a:latin typeface="DIN Condensed Light" panose="020B0604020202020204" charset="0"/>
                <a:ea typeface="DIN Condensed Light" panose="020B0604020202020204" charset="0"/>
                <a:cs typeface="Arial" panose="020B0604020202020204" pitchFamily="34" charset="0"/>
              </a:rPr>
              <a:t>Later Job Search</a:t>
            </a:r>
          </a:p>
        </p:txBody>
      </p:sp>
    </p:spTree>
    <p:extLst>
      <p:ext uri="{BB962C8B-B14F-4D97-AF65-F5344CB8AC3E}">
        <p14:creationId xmlns:p14="http://schemas.microsoft.com/office/powerpoint/2010/main" val="272778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6D9B8BF4-1173-3646-9E7A-0806709A32B0}"/>
              </a:ext>
            </a:extLst>
          </p:cNvPr>
          <p:cNvSpPr txBox="1">
            <a:spLocks/>
          </p:cNvSpPr>
          <p:nvPr/>
        </p:nvSpPr>
        <p:spPr>
          <a:xfrm>
            <a:off x="250068" y="4028048"/>
            <a:ext cx="5855380" cy="2757154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US" sz="11500" b="1" kern="1200" spc="-300" dirty="0">
                <a:solidFill>
                  <a:schemeClr val="accent2"/>
                </a:solidFill>
                <a:latin typeface="DIN Condensed Light" panose="020B0506040000020204" pitchFamily="34" charset="77"/>
                <a:ea typeface="DIN Condensed Light" panose="020B0506040000020204" pitchFamily="34" charset="77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What do I do?</a:t>
            </a:r>
            <a:endParaRPr lang="en-GB" sz="8000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97DD69A-5BD9-E7F5-0370-70755355B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507753"/>
              </p:ext>
            </p:extLst>
          </p:nvPr>
        </p:nvGraphicFramePr>
        <p:xfrm>
          <a:off x="250068" y="200174"/>
          <a:ext cx="11811908" cy="6538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977">
                  <a:extLst>
                    <a:ext uri="{9D8B030D-6E8A-4147-A177-3AD203B41FA5}">
                      <a16:colId xmlns:a16="http://schemas.microsoft.com/office/drawing/2014/main" val="935251998"/>
                    </a:ext>
                  </a:extLst>
                </a:gridCol>
                <a:gridCol w="2952977">
                  <a:extLst>
                    <a:ext uri="{9D8B030D-6E8A-4147-A177-3AD203B41FA5}">
                      <a16:colId xmlns:a16="http://schemas.microsoft.com/office/drawing/2014/main" val="1416920862"/>
                    </a:ext>
                  </a:extLst>
                </a:gridCol>
                <a:gridCol w="2952977">
                  <a:extLst>
                    <a:ext uri="{9D8B030D-6E8A-4147-A177-3AD203B41FA5}">
                      <a16:colId xmlns:a16="http://schemas.microsoft.com/office/drawing/2014/main" val="288724389"/>
                    </a:ext>
                  </a:extLst>
                </a:gridCol>
                <a:gridCol w="2952977">
                  <a:extLst>
                    <a:ext uri="{9D8B030D-6E8A-4147-A177-3AD203B41FA5}">
                      <a16:colId xmlns:a16="http://schemas.microsoft.com/office/drawing/2014/main" val="2006434274"/>
                    </a:ext>
                  </a:extLst>
                </a:gridCol>
              </a:tblGrid>
              <a:tr h="554210">
                <a:tc>
                  <a:txBody>
                    <a:bodyPr/>
                    <a:lstStyle/>
                    <a:p>
                      <a:r>
                        <a:rPr lang="lt-LT" sz="2400" dirty="0"/>
                        <a:t>Years worked</a:t>
                      </a:r>
                      <a:endParaRPr lang="en-U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2400" dirty="0"/>
                        <a:t>Workplace</a:t>
                      </a:r>
                      <a:endParaRPr lang="en-U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2400" dirty="0"/>
                        <a:t>Role</a:t>
                      </a:r>
                      <a:endParaRPr lang="en-U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2400" dirty="0"/>
                        <a:t>Salary </a:t>
                      </a:r>
                      <a:r>
                        <a:rPr lang="en-US" sz="2400" dirty="0"/>
                        <a:t>increase</a:t>
                      </a:r>
                      <a:endParaRPr lang="en-U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525683"/>
                  </a:ext>
                </a:extLst>
              </a:tr>
              <a:tr h="554210">
                <a:tc>
                  <a:txBody>
                    <a:bodyPr/>
                    <a:lstStyle/>
                    <a:p>
                      <a:r>
                        <a:rPr lang="lt-LT" sz="2400" dirty="0"/>
                        <a:t>0</a:t>
                      </a:r>
                      <a:endParaRPr lang="en-U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2400" dirty="0"/>
                        <a:t>A</a:t>
                      </a:r>
                      <a:endParaRPr lang="en-U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2400" dirty="0"/>
                        <a:t>Intern game dev</a:t>
                      </a:r>
                      <a:endParaRPr lang="en-U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endParaRPr lang="en-U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641488"/>
                  </a:ext>
                </a:extLst>
              </a:tr>
              <a:tr h="978344">
                <a:tc>
                  <a:txBody>
                    <a:bodyPr/>
                    <a:lstStyle/>
                    <a:p>
                      <a:r>
                        <a:rPr lang="lt-LT" sz="2400" dirty="0"/>
                        <a:t>1</a:t>
                      </a:r>
                      <a:endParaRPr lang="en-U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2400" dirty="0"/>
                        <a:t>B</a:t>
                      </a:r>
                      <a:endParaRPr lang="en-U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2400" dirty="0"/>
                        <a:t>Junior support engineer</a:t>
                      </a:r>
                      <a:endParaRPr lang="en-U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Starting pay</a:t>
                      </a:r>
                      <a:endParaRPr lang="en-U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367852"/>
                  </a:ext>
                </a:extLst>
              </a:tr>
              <a:tr h="554210">
                <a:tc>
                  <a:txBody>
                    <a:bodyPr/>
                    <a:lstStyle/>
                    <a:p>
                      <a:r>
                        <a:rPr lang="lt-LT" sz="2400" dirty="0"/>
                        <a:t>2</a:t>
                      </a:r>
                      <a:endParaRPr lang="en-U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2400" dirty="0"/>
                        <a:t>B</a:t>
                      </a:r>
                      <a:endParaRPr lang="en-U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2400" dirty="0"/>
                        <a:t>Junior dev</a:t>
                      </a:r>
                      <a:endParaRPr lang="en-U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+15%</a:t>
                      </a:r>
                      <a:endParaRPr lang="en-U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362001"/>
                  </a:ext>
                </a:extLst>
              </a:tr>
              <a:tr h="554210">
                <a:tc>
                  <a:txBody>
                    <a:bodyPr/>
                    <a:lstStyle/>
                    <a:p>
                      <a:r>
                        <a:rPr lang="lt-LT" sz="2400" dirty="0"/>
                        <a:t>3</a:t>
                      </a:r>
                      <a:endParaRPr lang="en-U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2400" dirty="0"/>
                        <a:t>B</a:t>
                      </a:r>
                      <a:endParaRPr lang="en-U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2400" dirty="0"/>
                        <a:t>Junior dev</a:t>
                      </a:r>
                      <a:endParaRPr lang="en-U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+15%</a:t>
                      </a:r>
                      <a:endParaRPr lang="en-U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346128"/>
                  </a:ext>
                </a:extLst>
              </a:tr>
              <a:tr h="554210">
                <a:tc>
                  <a:txBody>
                    <a:bodyPr/>
                    <a:lstStyle/>
                    <a:p>
                      <a:r>
                        <a:rPr lang="lt-LT" sz="2400" b="1" dirty="0"/>
                        <a:t>3</a:t>
                      </a:r>
                      <a:r>
                        <a:rPr lang="en-US" sz="2400" b="1" dirty="0"/>
                        <a:t>.5</a:t>
                      </a:r>
                      <a:endParaRPr lang="en-UK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2400" b="1" dirty="0"/>
                        <a:t>C</a:t>
                      </a:r>
                      <a:endParaRPr lang="en-UK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2400" b="1" dirty="0"/>
                        <a:t>Mid dev</a:t>
                      </a:r>
                      <a:endParaRPr lang="en-UK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+40%</a:t>
                      </a:r>
                      <a:endParaRPr lang="en-UK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330377"/>
                  </a:ext>
                </a:extLst>
              </a:tr>
              <a:tr h="554210">
                <a:tc>
                  <a:txBody>
                    <a:bodyPr/>
                    <a:lstStyle/>
                    <a:p>
                      <a:r>
                        <a:rPr lang="lt-LT" sz="2400" dirty="0"/>
                        <a:t>4</a:t>
                      </a:r>
                      <a:endParaRPr lang="en-U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2400" b="0" dirty="0"/>
                        <a:t>C</a:t>
                      </a:r>
                      <a:endParaRPr lang="en-UK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2400" b="0" dirty="0"/>
                        <a:t>Mid dev</a:t>
                      </a:r>
                      <a:endParaRPr lang="en-UK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+10%</a:t>
                      </a:r>
                      <a:endParaRPr lang="en-U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980739"/>
                  </a:ext>
                </a:extLst>
              </a:tr>
              <a:tr h="571925">
                <a:tc>
                  <a:txBody>
                    <a:bodyPr/>
                    <a:lstStyle/>
                    <a:p>
                      <a:r>
                        <a:rPr lang="lt-LT" sz="2400" b="0" dirty="0"/>
                        <a:t>5</a:t>
                      </a:r>
                      <a:endParaRPr lang="en-UK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2400" b="1" dirty="0"/>
                        <a:t>C</a:t>
                      </a:r>
                      <a:endParaRPr lang="en-UK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2400" b="1" dirty="0"/>
                        <a:t>Senior dev</a:t>
                      </a:r>
                      <a:endParaRPr lang="en-UK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+30%</a:t>
                      </a:r>
                      <a:endParaRPr lang="en-UK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097886"/>
                  </a:ext>
                </a:extLst>
              </a:tr>
              <a:tr h="554210">
                <a:tc>
                  <a:txBody>
                    <a:bodyPr/>
                    <a:lstStyle/>
                    <a:p>
                      <a:r>
                        <a:rPr lang="lt-LT" sz="2400" b="0" dirty="0"/>
                        <a:t>6</a:t>
                      </a:r>
                      <a:endParaRPr lang="en-UK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2400" b="1" dirty="0"/>
                        <a:t>C</a:t>
                      </a:r>
                      <a:endParaRPr lang="en-UK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2400" b="1" dirty="0"/>
                        <a:t>Principal dev</a:t>
                      </a:r>
                      <a:endParaRPr lang="en-UK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+20%</a:t>
                      </a:r>
                      <a:endParaRPr lang="en-UK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023700"/>
                  </a:ext>
                </a:extLst>
              </a:tr>
              <a:tr h="554210">
                <a:tc>
                  <a:txBody>
                    <a:bodyPr/>
                    <a:lstStyle/>
                    <a:p>
                      <a:r>
                        <a:rPr lang="en-US" sz="2400" b="0" dirty="0"/>
                        <a:t>7</a:t>
                      </a:r>
                      <a:endParaRPr lang="en-UK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C</a:t>
                      </a:r>
                      <a:endParaRPr lang="en-UK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Principal dev</a:t>
                      </a:r>
                      <a:endParaRPr lang="en-UK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+5%</a:t>
                      </a:r>
                      <a:endParaRPr lang="en-UK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598386"/>
                  </a:ext>
                </a:extLst>
              </a:tr>
              <a:tr h="554210">
                <a:tc>
                  <a:txBody>
                    <a:bodyPr/>
                    <a:lstStyle/>
                    <a:p>
                      <a:r>
                        <a:rPr lang="en-US" sz="2400" dirty="0"/>
                        <a:t>7.5</a:t>
                      </a:r>
                      <a:endParaRPr lang="en-U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2400" b="1" dirty="0"/>
                        <a:t>OAG</a:t>
                      </a:r>
                      <a:endParaRPr lang="en-UK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sz="2400" b="1" dirty="0"/>
                        <a:t>Team Lead</a:t>
                      </a:r>
                      <a:endParaRPr lang="en-UK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+15%</a:t>
                      </a:r>
                      <a:endParaRPr lang="en-UK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15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8996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D7D215-B958-2842-BFFF-F787F058D6B4}"/>
              </a:ext>
            </a:extLst>
          </p:cNvPr>
          <p:cNvSpPr/>
          <p:nvPr/>
        </p:nvSpPr>
        <p:spPr>
          <a:xfrm>
            <a:off x="6463875" y="1515303"/>
            <a:ext cx="5612512" cy="4966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Help others – teamwork.</a:t>
            </a:r>
          </a:p>
          <a:p>
            <a:pPr marL="685800" lvl="2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Also challenge others when things don’t make sense.</a:t>
            </a:r>
          </a:p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Seek for perfection in your work.</a:t>
            </a:r>
          </a:p>
          <a:p>
            <a:pPr marL="685800" lvl="2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Also be flexible in looking for the good enough.</a:t>
            </a:r>
          </a:p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Own your work – sense of ownership.</a:t>
            </a:r>
          </a:p>
          <a:p>
            <a:pPr marL="685800" lvl="2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Also be sure to give credit for everyone who helped.</a:t>
            </a:r>
          </a:p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Organize extra activities – take initiative.</a:t>
            </a:r>
          </a:p>
          <a:p>
            <a:pPr marL="685800" lvl="2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know how to rest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D9B8BF4-1173-3646-9E7A-0806709A32B0}"/>
              </a:ext>
            </a:extLst>
          </p:cNvPr>
          <p:cNvSpPr txBox="1">
            <a:spLocks/>
          </p:cNvSpPr>
          <p:nvPr/>
        </p:nvSpPr>
        <p:spPr>
          <a:xfrm>
            <a:off x="250068" y="4028048"/>
            <a:ext cx="5855380" cy="2757154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US" sz="11500" b="1" kern="1200" spc="-300" dirty="0">
                <a:solidFill>
                  <a:schemeClr val="accent2"/>
                </a:solidFill>
                <a:latin typeface="DIN Condensed Light" panose="020B0506040000020204" pitchFamily="34" charset="77"/>
                <a:ea typeface="DIN Condensed Light" panose="020B0506040000020204" pitchFamily="34" charset="77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What do I do?</a:t>
            </a:r>
            <a:endParaRPr lang="en-GB" sz="8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C0A7AD-107A-BF89-30D7-86B0E50A9D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-1941059"/>
            <a:ext cx="5200650" cy="9101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31BF5-9255-1E22-C3D3-253B39ECDEB9}"/>
              </a:ext>
            </a:extLst>
          </p:cNvPr>
          <p:cNvSpPr txBox="1"/>
          <p:nvPr/>
        </p:nvSpPr>
        <p:spPr>
          <a:xfrm>
            <a:off x="465365" y="4782463"/>
            <a:ext cx="46209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sz="4800" b="1" dirty="0">
                <a:highlight>
                  <a:srgbClr val="FFFFFF"/>
                </a:highlight>
                <a:latin typeface="DIN Condensed Light" panose="020B0604020202020204" charset="0"/>
                <a:ea typeface="DIN Condensed Light" panose="020B0604020202020204" charset="0"/>
                <a:cs typeface="Arial" panose="020B0604020202020204" pitchFamily="34" charset="0"/>
              </a:rPr>
              <a:t>What </a:t>
            </a:r>
            <a:r>
              <a:rPr lang="en-US" sz="4800" b="1" dirty="0">
                <a:highlight>
                  <a:srgbClr val="FFFFFF"/>
                </a:highlight>
                <a:latin typeface="DIN Condensed Light" panose="020B0604020202020204" charset="0"/>
                <a:ea typeface="DIN Condensed Light" panose="020B0604020202020204" charset="0"/>
                <a:cs typeface="Arial" panose="020B0604020202020204" pitchFamily="34" charset="0"/>
              </a:rPr>
              <a:t>got me where I am</a:t>
            </a:r>
            <a:r>
              <a:rPr lang="lt-LT" sz="4800" b="1" dirty="0">
                <a:highlight>
                  <a:srgbClr val="FFFFFF"/>
                </a:highlight>
                <a:latin typeface="DIN Condensed Light" panose="020B0604020202020204" charset="0"/>
                <a:ea typeface="DIN Condensed Light" panose="020B0604020202020204" charset="0"/>
                <a:cs typeface="Arial" panose="020B0604020202020204" pitchFamily="34" charset="0"/>
              </a:rPr>
              <a:t>?</a:t>
            </a:r>
            <a:endParaRPr lang="en-US" sz="4800" b="1" dirty="0">
              <a:highlight>
                <a:srgbClr val="FFFFFF"/>
              </a:highlight>
              <a:latin typeface="DIN Condensed Light" panose="020B0604020202020204" charset="0"/>
              <a:ea typeface="DIN Condensed Light" panose="020B060402020202020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3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D7D215-B958-2842-BFFF-F787F058D6B4}"/>
              </a:ext>
            </a:extLst>
          </p:cNvPr>
          <p:cNvSpPr/>
          <p:nvPr/>
        </p:nvSpPr>
        <p:spPr>
          <a:xfrm>
            <a:off x="6463875" y="1515303"/>
            <a:ext cx="5612512" cy="258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 personal projects.</a:t>
            </a:r>
          </a:p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 (or listen) books / watch podcasts.</a:t>
            </a:r>
          </a:p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Find a mentor, be a mentor.</a:t>
            </a:r>
          </a:p>
          <a:p>
            <a:pPr marL="228600" lvl="1" indent="-228600">
              <a:lnSpc>
                <a:spcPct val="95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Apply wherever you want, regardless of some requirements.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D9B8BF4-1173-3646-9E7A-0806709A32B0}"/>
              </a:ext>
            </a:extLst>
          </p:cNvPr>
          <p:cNvSpPr txBox="1">
            <a:spLocks/>
          </p:cNvSpPr>
          <p:nvPr/>
        </p:nvSpPr>
        <p:spPr>
          <a:xfrm>
            <a:off x="250068" y="4028048"/>
            <a:ext cx="5855380" cy="2757154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US" sz="11500" b="1" kern="1200" spc="-300" dirty="0">
                <a:solidFill>
                  <a:schemeClr val="accent2"/>
                </a:solidFill>
                <a:latin typeface="DIN Condensed Light" panose="020B0506040000020204" pitchFamily="34" charset="77"/>
                <a:ea typeface="DIN Condensed Light" panose="020B0506040000020204" pitchFamily="34" charset="77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What do I do?</a:t>
            </a:r>
            <a:endParaRPr lang="en-GB" sz="8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C0A7AD-107A-BF89-30D7-86B0E50A9D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-1941059"/>
            <a:ext cx="5200650" cy="9101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31BF5-9255-1E22-C3D3-253B39ECDEB9}"/>
              </a:ext>
            </a:extLst>
          </p:cNvPr>
          <p:cNvSpPr txBox="1"/>
          <p:nvPr/>
        </p:nvSpPr>
        <p:spPr>
          <a:xfrm>
            <a:off x="465365" y="4782463"/>
            <a:ext cx="46209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sz="4800" b="1" dirty="0">
                <a:highlight>
                  <a:srgbClr val="FFFFFF"/>
                </a:highlight>
                <a:latin typeface="DIN Condensed Light" panose="020B0604020202020204" charset="0"/>
                <a:ea typeface="DIN Condensed Light" panose="020B0604020202020204" charset="0"/>
                <a:cs typeface="Arial" panose="020B0604020202020204" pitchFamily="34" charset="0"/>
              </a:rPr>
              <a:t>Final tips</a:t>
            </a:r>
            <a:endParaRPr lang="en-US" sz="4800" b="1" dirty="0">
              <a:highlight>
                <a:srgbClr val="FFFFFF"/>
              </a:highlight>
              <a:latin typeface="DIN Condensed Light" panose="020B0604020202020204" charset="0"/>
              <a:ea typeface="DIN Condensed Light" panose="020B060402020202020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428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AG Brand Colou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FFD700"/>
      </a:accent2>
      <a:accent3>
        <a:srgbClr val="797979"/>
      </a:accent3>
      <a:accent4>
        <a:srgbClr val="929292"/>
      </a:accent4>
      <a:accent5>
        <a:srgbClr val="FFA900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l">
          <a:defRPr sz="1400" dirty="0">
            <a:solidFill>
              <a:schemeClr val="bg1"/>
            </a:solidFill>
            <a:latin typeface="Helvetica" pitchFamily="2" charset="0"/>
          </a:defRPr>
        </a:defPPr>
      </a:lstStyle>
    </a:spDef>
    <a:txDef>
      <a:spPr/>
      <a:bodyPr lIns="0" anchor="t">
        <a:noAutofit/>
      </a:bodyPr>
      <a:lstStyle>
        <a:defPPr algn="l">
          <a:defRPr smtClean="0">
            <a:solidFill>
              <a:srgbClr val="08090E"/>
            </a:solidFill>
            <a:latin typeface="Helvetica Light" panose="020B04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20639</TotalTime>
  <Words>421</Words>
  <Application>Microsoft Office PowerPoint</Application>
  <PresentationFormat>Widescreen</PresentationFormat>
  <Paragraphs>95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DIN Condensed Light</vt:lpstr>
      <vt:lpstr>Arial</vt:lpstr>
      <vt:lpstr>DIN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Cleverly Creative</dc:creator>
  <cp:lastModifiedBy>Almantas Karpavicius</cp:lastModifiedBy>
  <cp:revision>80</cp:revision>
  <cp:lastPrinted>2019-03-08T11:56:55Z</cp:lastPrinted>
  <dcterms:created xsi:type="dcterms:W3CDTF">2019-03-07T11:36:55Z</dcterms:created>
  <dcterms:modified xsi:type="dcterms:W3CDTF">2024-09-23T15:26:11Z</dcterms:modified>
</cp:coreProperties>
</file>